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7"/>
  </p:notesMasterIdLst>
  <p:sldIdLst>
    <p:sldId id="859" r:id="rId2"/>
    <p:sldId id="986" r:id="rId3"/>
    <p:sldId id="992" r:id="rId4"/>
    <p:sldId id="993" r:id="rId5"/>
    <p:sldId id="991" r:id="rId6"/>
    <p:sldId id="994" r:id="rId7"/>
    <p:sldId id="995" r:id="rId8"/>
    <p:sldId id="1004" r:id="rId9"/>
    <p:sldId id="996" r:id="rId10"/>
    <p:sldId id="997" r:id="rId11"/>
    <p:sldId id="998" r:id="rId12"/>
    <p:sldId id="999" r:id="rId13"/>
    <p:sldId id="1006" r:id="rId14"/>
    <p:sldId id="1001" r:id="rId15"/>
    <p:sldId id="1007" r:id="rId16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615" autoAdjust="0"/>
    <p:restoredTop sz="94606" autoAdjust="0"/>
  </p:normalViewPr>
  <p:slideViewPr>
    <p:cSldViewPr>
      <p:cViewPr>
        <p:scale>
          <a:sx n="100" d="100"/>
          <a:sy n="100" d="100"/>
        </p:scale>
        <p:origin x="468" y="33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1" d="100"/>
          <a:sy n="81" d="100"/>
        </p:scale>
        <p:origin x="-3876" y="-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2025/6/7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951190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训练二年级上册英语译林版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2025/6/7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0" y="1820431"/>
            <a:ext cx="1219200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600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Unit 7  </a:t>
            </a:r>
            <a:r>
              <a:rPr lang="en-US" altLang="zh-CN" sz="600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Let’s clean up</a:t>
            </a:r>
            <a:r>
              <a:rPr lang="zh-CN" altLang="en-US" sz="600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！</a:t>
            </a:r>
            <a:endParaRPr lang="en-US" altLang="zh-CN" sz="6000" smtClean="0">
              <a:solidFill>
                <a:srgbClr val="70AD47">
                  <a:lumMod val="75000"/>
                </a:srgbClr>
              </a:solidFill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000">
                <a:solidFill>
                  <a:prstClr val="black"/>
                </a:solidFill>
                <a:cs typeface="Times New Roman" panose="02020603050405020304" pitchFamily="18" charset="0"/>
              </a:rPr>
              <a:t>Period 1</a:t>
            </a:r>
            <a:r>
              <a:rPr lang="zh-CN" altLang="en-US" sz="4000">
                <a:solidFill>
                  <a:prstClr val="black"/>
                </a:solidFill>
                <a:cs typeface="Times New Roman" panose="02020603050405020304" pitchFamily="18" charset="0"/>
              </a:rPr>
              <a:t>　</a:t>
            </a:r>
            <a:r>
              <a:rPr lang="en-US" altLang="zh-CN" sz="4000">
                <a:solidFill>
                  <a:prstClr val="black"/>
                </a:solidFill>
                <a:cs typeface="Times New Roman" panose="02020603050405020304" pitchFamily="18" charset="0"/>
              </a:rPr>
              <a:t>Story time 1</a:t>
            </a:r>
            <a:endParaRPr lang="zh-CN" altLang="en-US" sz="4000" dirty="0">
              <a:solidFill>
                <a:prstClr val="black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34152"/>
            <a:ext cx="11485848" cy="259583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Clean the table, please.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77075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Clean the chairs, please.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Clean the desk, please.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77075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Clean the door and window, please.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gh141.jpg" descr="id:2147494138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7607374" y="1268760"/>
            <a:ext cx="1614195" cy="1152128"/>
          </a:xfrm>
          <a:prstGeom prst="rect">
            <a:avLst/>
          </a:prstGeom>
        </p:spPr>
      </p:pic>
      <p:pic>
        <p:nvPicPr>
          <p:cNvPr id="4" name="gh142.jpg" descr="id:2147494145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7679382" y="2636911"/>
            <a:ext cx="1606088" cy="1147061"/>
          </a:xfrm>
          <a:prstGeom prst="rect">
            <a:avLst/>
          </a:prstGeom>
        </p:spPr>
      </p:pic>
      <p:sp>
        <p:nvSpPr>
          <p:cNvPr id="5" name="内容占位符 7"/>
          <p:cNvSpPr txBox="1">
            <a:spLocks/>
          </p:cNvSpPr>
          <p:nvPr/>
        </p:nvSpPr>
        <p:spPr bwMode="auto">
          <a:xfrm>
            <a:off x="514014" y="3844205"/>
            <a:ext cx="11485848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 b="1" smtClean="0">
                <a:solidFill>
                  <a:srgbClr val="FF0000"/>
                </a:solidFill>
                <a:latin typeface="+mn-ea"/>
                <a:cs typeface="Times New Roman" panose="02020603050405020304" pitchFamily="18" charset="0"/>
              </a:rPr>
              <a:t>.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图片表示爸爸和孩子在擦桌子和椅子，与句子一致。故填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en-US" altLang="zh-CN" b="1" smtClean="0">
                <a:solidFill>
                  <a:srgbClr val="FF0000"/>
                </a:solidFill>
                <a:latin typeface="+mn-ea"/>
                <a:cs typeface="Times New Roman" panose="02020603050405020304" pitchFamily="18" charset="0"/>
              </a:rPr>
              <a:t>.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图片表示孩子和爸爸正在擦书桌和门窗，与句子一致。故填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974012" y="1168962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T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982638" y="2420888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T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932590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6166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五、 根据所给情景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选择合适的句子。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当妈妈邀请你一起做春节大扫除时，她可以说：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77075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Let’s play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！　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B. Let’s clean up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！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当妈妈让你擦桌子时，她可以说：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77075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Clean the table,please.   	B. Clean the chairs,please.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8"/>
          <p:cNvSpPr txBox="1">
            <a:spLocks/>
          </p:cNvSpPr>
          <p:nvPr/>
        </p:nvSpPr>
        <p:spPr bwMode="auto">
          <a:xfrm>
            <a:off x="514014" y="2629879"/>
            <a:ext cx="11269824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项意为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让我们玩吧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项意为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让我们打扫卫生吧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项符合题干中的大扫除，故选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982638" y="1484784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B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982638" y="4057908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/>
              <a:t>A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内容占位符 9"/>
          <p:cNvSpPr txBox="1">
            <a:spLocks/>
          </p:cNvSpPr>
          <p:nvPr/>
        </p:nvSpPr>
        <p:spPr bwMode="auto">
          <a:xfrm>
            <a:off x="514014" y="5157192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项意为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请擦桌子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项意为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请擦椅子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项符合题干中的擦桌子，故选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551014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890136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当妈妈称赞你做得好时，她可以说：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77075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Well done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！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	B. Yes, it is.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当春节大扫除后你累得气喘吁吁，你可以说：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77075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Well done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！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	B. Phew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！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0"/>
          <p:cNvSpPr txBox="1">
            <a:spLocks/>
          </p:cNvSpPr>
          <p:nvPr/>
        </p:nvSpPr>
        <p:spPr bwMode="auto">
          <a:xfrm>
            <a:off x="586022" y="2125823"/>
            <a:ext cx="10909784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项意为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做得好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项意为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是的，它是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项可以表示称赞，故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970334" y="1033572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A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991264" y="3564390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B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内容占位符 11"/>
          <p:cNvSpPr txBox="1">
            <a:spLocks/>
          </p:cNvSpPr>
          <p:nvPr/>
        </p:nvSpPr>
        <p:spPr bwMode="auto">
          <a:xfrm>
            <a:off x="514014" y="4708301"/>
            <a:ext cx="11341832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项意为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做得好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项是拟声词，表示累了发出的感叹，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项符合题干中的累得气喘吁吁，故选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33774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671397"/>
            <a:ext cx="11485848" cy="332398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六、 给下列句子选择合适的应答语。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 err="1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altLang="zh-CN" dirty="0" err="1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What’s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that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Two.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 err="1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 dirty="0" err="1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Let’s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clean up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！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B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It’s a table. 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 err="1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 dirty="0" err="1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What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are those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		C. OK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！ 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 err="1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en-US" altLang="zh-CN" dirty="0" err="1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How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many doors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		D. They’re desks. 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BS03.eps" descr="id:2147494152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06574" y="908720"/>
            <a:ext cx="10801200" cy="764487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991264" y="2420253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B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970426" y="3094203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C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981691" y="3689431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/>
              <a:t>D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970426" y="4337503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/>
              <a:t>A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0" name="内容占位符 12"/>
          <p:cNvSpPr txBox="1">
            <a:spLocks/>
          </p:cNvSpPr>
          <p:nvPr/>
        </p:nvSpPr>
        <p:spPr bwMode="auto">
          <a:xfrm>
            <a:off x="568294" y="4811859"/>
            <a:ext cx="11269824" cy="1384995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 smtClean="0">
                <a:solidFill>
                  <a:srgbClr val="FF0000"/>
                </a:solidFill>
                <a:latin typeface="+mn-ea"/>
                <a:cs typeface="Times New Roman" panose="02020603050405020304" pitchFamily="18" charset="0"/>
              </a:rPr>
              <a:t>.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句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意：那是什么？提问是什么，回答应为具体的事物。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is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为单数，回答的事物也应该是单数。故选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11" name="内容占位符 13"/>
          <p:cNvSpPr txBox="1">
            <a:spLocks/>
          </p:cNvSpPr>
          <p:nvPr/>
        </p:nvSpPr>
        <p:spPr bwMode="auto">
          <a:xfrm>
            <a:off x="525393" y="4941168"/>
            <a:ext cx="11269824" cy="1303177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 smtClean="0">
                <a:solidFill>
                  <a:srgbClr val="FF0000"/>
                </a:solidFill>
                <a:latin typeface="+mn-ea"/>
                <a:cs typeface="Times New Roman" panose="02020603050405020304" pitchFamily="18" charset="0"/>
              </a:rPr>
              <a:t>.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句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意：让我们大扫除吧！句子提出建议，表示肯定的答复用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“OK”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12" name="内容占位符 14"/>
          <p:cNvSpPr txBox="1">
            <a:spLocks/>
          </p:cNvSpPr>
          <p:nvPr/>
        </p:nvSpPr>
        <p:spPr bwMode="auto">
          <a:xfrm>
            <a:off x="482492" y="4950428"/>
            <a:ext cx="11233248" cy="1303177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 smtClean="0">
                <a:solidFill>
                  <a:srgbClr val="FF0000"/>
                </a:solidFill>
                <a:latin typeface="+mn-ea"/>
                <a:cs typeface="Times New Roman" panose="02020603050405020304" pitchFamily="18" charset="0"/>
              </a:rPr>
              <a:t>.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句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意：那些是什么？提问是什么，回答应为具体的事物。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are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为复数，回答的事物也应该是复数。故选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D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13" name="内容占位符 15"/>
          <p:cNvSpPr txBox="1">
            <a:spLocks/>
          </p:cNvSpPr>
          <p:nvPr/>
        </p:nvSpPr>
        <p:spPr bwMode="auto">
          <a:xfrm>
            <a:off x="527487" y="5055979"/>
            <a:ext cx="11485848" cy="1223412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en-US" altLang="zh-CN" b="1" dirty="0" smtClean="0">
                <a:solidFill>
                  <a:srgbClr val="FF0000"/>
                </a:solidFill>
                <a:latin typeface="+mn-ea"/>
                <a:cs typeface="Times New Roman" panose="02020603050405020304" pitchFamily="18" charset="0"/>
              </a:rPr>
              <a:t>.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句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意：多少扇门？提问具体数量，应回答具体的数字。故选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>
              <a:spcAft>
                <a:spcPts val="0"/>
              </a:spcAft>
            </a:pPr>
            <a:endParaRPr lang="en-US" altLang="zh-CN" sz="1050" b="1" dirty="0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>
              <a:spcAft>
                <a:spcPts val="0"/>
              </a:spcAft>
            </a:pP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183432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8" grpId="0"/>
      <p:bldP spid="9" grpId="0"/>
      <p:bldP spid="10" grpId="0" animBg="1"/>
      <p:bldP spid="10" grpId="1" animBg="1"/>
      <p:bldP spid="11" grpId="0" animBg="1"/>
      <p:bldP spid="11" grpId="1" animBg="1"/>
      <p:bldP spid="12" grpId="0" animBg="1"/>
      <p:bldP spid="12" grpId="1" animBg="1"/>
      <p:bldP spid="13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xd-4.eps" descr="id:2147490754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7705670" y="1928458"/>
            <a:ext cx="4104456" cy="2736304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22934"/>
            <a:ext cx="11485848" cy="203132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七、 根据图片提示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从方框中选择合适的句子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补全对话。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Miss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Wang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__________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Students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__________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z78.jpg" descr="id:2147494159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015086" y="2060848"/>
            <a:ext cx="977712" cy="1093646"/>
          </a:xfrm>
          <a:prstGeom prst="rect">
            <a:avLst/>
          </a:prstGeom>
        </p:spPr>
      </p:pic>
      <p:sp>
        <p:nvSpPr>
          <p:cNvPr id="5" name="内容占位符 1"/>
          <p:cNvSpPr txBox="1">
            <a:spLocks/>
          </p:cNvSpPr>
          <p:nvPr/>
        </p:nvSpPr>
        <p:spPr bwMode="auto">
          <a:xfrm>
            <a:off x="7777678" y="1916832"/>
            <a:ext cx="4222184" cy="26001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77075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OK, Miss Wang.</a:t>
            </a:r>
            <a:endParaRPr lang="zh-CN" altLang="zh-CN" sz="16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77075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B. Clean the table, please.</a:t>
            </a:r>
            <a:endParaRPr lang="zh-CN" altLang="zh-CN" sz="16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77075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C. Let’s clean up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！</a:t>
            </a:r>
            <a:endParaRPr lang="zh-CN" altLang="zh-CN" sz="16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77075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D. OK, Dad.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377902" y="1916832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/>
              <a:t>C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2729830" y="2564904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A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1" name="内容占位符 16"/>
          <p:cNvSpPr txBox="1">
            <a:spLocks/>
          </p:cNvSpPr>
          <p:nvPr/>
        </p:nvSpPr>
        <p:spPr bwMode="auto">
          <a:xfrm>
            <a:off x="360854" y="3197875"/>
            <a:ext cx="7246520" cy="203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根据对话中的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Miss Wang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可知，这是学生回答王老师的话；又根据图片可知，学生们正在大扫除，故选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C,A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85060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11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xd-4.eps" descr="id:2147490754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7705670" y="1729277"/>
            <a:ext cx="4104456" cy="2736304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700808"/>
            <a:ext cx="11485848" cy="138499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en-US" altLang="zh-CN" smtClean="0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 smtClean="0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Dad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__________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Li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Ming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__________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4" name="z78a.jpg" descr="id:2147494166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295006" y="1861667"/>
            <a:ext cx="1717951" cy="1224136"/>
          </a:xfrm>
          <a:prstGeom prst="rect">
            <a:avLst/>
          </a:prstGeom>
        </p:spPr>
      </p:pic>
      <p:sp>
        <p:nvSpPr>
          <p:cNvPr id="5" name="内容占位符 1"/>
          <p:cNvSpPr txBox="1">
            <a:spLocks/>
          </p:cNvSpPr>
          <p:nvPr/>
        </p:nvSpPr>
        <p:spPr bwMode="auto">
          <a:xfrm>
            <a:off x="7777678" y="1717651"/>
            <a:ext cx="4222184" cy="26001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77075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OK, Miss Wang.</a:t>
            </a:r>
            <a:endParaRPr lang="zh-CN" altLang="zh-CN" sz="16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77075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B. Clean the table, please.</a:t>
            </a:r>
            <a:endParaRPr lang="zh-CN" altLang="zh-CN" sz="16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77075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C. Let’s clean up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！</a:t>
            </a:r>
            <a:endParaRPr lang="zh-CN" altLang="zh-CN" sz="16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77075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D. OK, Dad.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2422798" y="1861667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B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2710830" y="2501113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D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1" name="内容占位符 17"/>
          <p:cNvSpPr txBox="1">
            <a:spLocks/>
          </p:cNvSpPr>
          <p:nvPr/>
        </p:nvSpPr>
        <p:spPr bwMode="auto">
          <a:xfrm>
            <a:off x="360854" y="3085803"/>
            <a:ext cx="7174512" cy="203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根据对话中的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Dad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可知，这是刘涛回答爸爸的话；又根据图片可知，刘涛正在擦桌子。故选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B,D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676454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31389545"/>
              </p:ext>
            </p:extLst>
          </p:nvPr>
        </p:nvGraphicFramePr>
        <p:xfrm>
          <a:off x="334566" y="1556792"/>
          <a:ext cx="11521280" cy="4480560"/>
        </p:xfrm>
        <a:graphic>
          <a:graphicData uri="http://schemas.openxmlformats.org/drawingml/2006/table">
            <a:tbl>
              <a:tblPr firstRow="1" firstCol="1" bandRow="1"/>
              <a:tblGrid>
                <a:gridCol w="659017">
                  <a:extLst>
                    <a:ext uri="{9D8B030D-6E8A-4147-A177-3AD203B41FA5}">
                      <a16:colId xmlns:a16="http://schemas.microsoft.com/office/drawing/2014/main" val="3999874541"/>
                    </a:ext>
                  </a:extLst>
                </a:gridCol>
                <a:gridCol w="10862263">
                  <a:extLst>
                    <a:ext uri="{9D8B030D-6E8A-4147-A177-3AD203B41FA5}">
                      <a16:colId xmlns:a16="http://schemas.microsoft.com/office/drawing/2014/main" val="6264355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77075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单</a:t>
                      </a:r>
                      <a:endParaRPr lang="zh-CN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77075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词</a:t>
                      </a:r>
                      <a:endParaRPr lang="zh-CN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CC33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33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33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33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BED8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77075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clean 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使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……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干净　　　</a:t>
                      </a:r>
                      <a:r>
                        <a:rPr lang="en-US" altLang="zh-CN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           </a:t>
                      </a:r>
                      <a:r>
                        <a:rPr lang="en-US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table 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桌子　　　　</a:t>
                      </a:r>
                      <a:r>
                        <a:rPr lang="en-US" altLang="zh-CN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        </a:t>
                      </a:r>
                      <a:r>
                        <a:rPr lang="en-US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chair 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椅子</a:t>
                      </a:r>
                      <a:endParaRPr lang="zh-CN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77075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desk 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书桌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	door 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门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	</a:t>
                      </a:r>
                      <a:r>
                        <a:rPr lang="en-US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                       window 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窗户</a:t>
                      </a:r>
                      <a:endParaRPr lang="zh-CN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77075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phew 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表示热、累或宽慰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哦，唷</a:t>
                      </a:r>
                      <a:endParaRPr lang="zh-CN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CC33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33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33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33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C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4765652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77075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短</a:t>
                      </a:r>
                      <a:endParaRPr lang="zh-CN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77075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语</a:t>
                      </a:r>
                      <a:endParaRPr lang="zh-CN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CC33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33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33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33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BED8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77075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clean up 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打扫，扫除　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let us 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让我们　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clean the table 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擦桌子</a:t>
                      </a:r>
                      <a:endParaRPr lang="zh-CN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77075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clean the chair 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擦椅子　</a:t>
                      </a:r>
                      <a:r>
                        <a:rPr lang="en-US" altLang="zh-CN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            </a:t>
                      </a:r>
                      <a:r>
                        <a:rPr lang="en-US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clean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the window 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擦窗户</a:t>
                      </a:r>
                      <a:endParaRPr lang="zh-CN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77075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clean the door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擦门　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	my dear friend 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我亲爱的朋友</a:t>
                      </a:r>
                      <a:endParaRPr lang="zh-CN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77075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well done 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做得好　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	clean the desk 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擦书桌</a:t>
                      </a:r>
                      <a:endParaRPr lang="zh-CN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CC33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33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33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33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C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2855207"/>
                  </a:ext>
                </a:extLst>
              </a:tr>
            </a:tbl>
          </a:graphicData>
        </a:graphic>
      </p:graphicFrame>
      <p:pic>
        <p:nvPicPr>
          <p:cNvPr id="4" name="25目标7.eps"/>
          <p:cNvPicPr/>
          <p:nvPr/>
        </p:nvPicPr>
        <p:blipFill>
          <a:blip r:embed="rId2"/>
          <a:stretch>
            <a:fillRect/>
          </a:stretch>
        </p:blipFill>
        <p:spPr>
          <a:xfrm>
            <a:off x="325940" y="1003606"/>
            <a:ext cx="11538000" cy="5416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78484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格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02574817"/>
              </p:ext>
            </p:extLst>
          </p:nvPr>
        </p:nvGraphicFramePr>
        <p:xfrm>
          <a:off x="334566" y="1340768"/>
          <a:ext cx="11521280" cy="4032448"/>
        </p:xfrm>
        <a:graphic>
          <a:graphicData uri="http://schemas.openxmlformats.org/drawingml/2006/table">
            <a:tbl>
              <a:tblPr firstRow="1" firstCol="1" bandRow="1"/>
              <a:tblGrid>
                <a:gridCol w="659017">
                  <a:extLst>
                    <a:ext uri="{9D8B030D-6E8A-4147-A177-3AD203B41FA5}">
                      <a16:colId xmlns:a16="http://schemas.microsoft.com/office/drawing/2014/main" val="3508533839"/>
                    </a:ext>
                  </a:extLst>
                </a:gridCol>
                <a:gridCol w="10862263">
                  <a:extLst>
                    <a:ext uri="{9D8B030D-6E8A-4147-A177-3AD203B41FA5}">
                      <a16:colId xmlns:a16="http://schemas.microsoft.com/office/drawing/2014/main" val="3646630121"/>
                    </a:ext>
                  </a:extLst>
                </a:gridCol>
              </a:tblGrid>
              <a:tr h="4032448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770755" algn="l"/>
                        </a:tabLst>
                      </a:pPr>
                      <a:r>
                        <a:rPr lang="zh-CN" sz="2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核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770755" algn="l"/>
                        </a:tabLst>
                      </a:pPr>
                      <a:r>
                        <a:rPr lang="zh-CN" sz="2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心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770755" algn="l"/>
                        </a:tabLst>
                      </a:pPr>
                      <a:r>
                        <a:rPr lang="zh-CN" sz="2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句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770755" algn="l"/>
                        </a:tabLst>
                      </a:pPr>
                      <a:r>
                        <a:rPr lang="zh-CN" sz="2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型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CC33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33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33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33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BED8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770755" algn="l"/>
                        </a:tabLst>
                      </a:pPr>
                      <a:r>
                        <a:rPr lang="en-US" sz="2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1. —Let’s clean up</a:t>
                      </a:r>
                      <a:r>
                        <a:rPr lang="zh-CN" sz="2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！ 让我们大扫除吧！</a:t>
                      </a:r>
                      <a:r>
                        <a:rPr lang="en-US" sz="2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—OK</a:t>
                      </a:r>
                      <a:r>
                        <a:rPr lang="zh-CN" sz="2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！ 好的！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770755" algn="l"/>
                        </a:tabLst>
                      </a:pPr>
                      <a:r>
                        <a:rPr lang="zh-CN" sz="25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隶书" panose="02010509060101010101" pitchFamily="49" charset="-122"/>
                          <a:cs typeface="Times New Roman" panose="02020603050405020304" pitchFamily="18" charset="0"/>
                        </a:rPr>
                        <a:t>提醒</a:t>
                      </a:r>
                      <a:r>
                        <a:rPr lang="zh-CN" sz="25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zh-CN" sz="2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该句是一个由</a:t>
                      </a:r>
                      <a:r>
                        <a:rPr lang="en-US" sz="2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let’s </a:t>
                      </a:r>
                      <a:r>
                        <a:rPr lang="zh-CN" sz="2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引导的祈使句，表示提出建议、要求、命令等。</a:t>
                      </a:r>
                      <a:r>
                        <a:rPr lang="en-US" sz="2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let’s</a:t>
                      </a:r>
                      <a:r>
                        <a:rPr lang="zh-CN" sz="2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的完整形式为</a:t>
                      </a:r>
                      <a:r>
                        <a:rPr lang="en-US" sz="2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let us,</a:t>
                      </a:r>
                      <a:r>
                        <a:rPr lang="zh-CN" sz="2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意为</a:t>
                      </a:r>
                      <a:r>
                        <a:rPr lang="en-US" sz="2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zh-CN" sz="2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让我们</a:t>
                      </a:r>
                      <a:r>
                        <a:rPr lang="en-US" sz="2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”</a:t>
                      </a:r>
                      <a:r>
                        <a:rPr lang="zh-CN" sz="2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，后面需接动词原形。其答语通常为</a:t>
                      </a:r>
                      <a:r>
                        <a:rPr lang="en-US" sz="2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“OK</a:t>
                      </a:r>
                      <a:r>
                        <a:rPr lang="zh-CN" sz="2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！</a:t>
                      </a:r>
                      <a:r>
                        <a:rPr lang="en-US" sz="2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/All right.”</a:t>
                      </a:r>
                      <a:r>
                        <a:rPr lang="zh-CN" sz="2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。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770755" algn="l"/>
                        </a:tabLst>
                      </a:pPr>
                      <a:r>
                        <a:rPr lang="en-US" sz="2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2. Clean the table, please. </a:t>
                      </a:r>
                      <a:r>
                        <a:rPr lang="zh-CN" sz="2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请擦一下桌子。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770755" algn="l"/>
                        </a:tabLst>
                      </a:pPr>
                      <a:r>
                        <a:rPr lang="zh-CN" sz="25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隶书" panose="02010509060101010101" pitchFamily="49" charset="-122"/>
                          <a:cs typeface="Times New Roman" panose="02020603050405020304" pitchFamily="18" charset="0"/>
                        </a:rPr>
                        <a:t>提醒</a:t>
                      </a:r>
                      <a:r>
                        <a:rPr lang="zh-CN" sz="25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please </a:t>
                      </a:r>
                      <a:r>
                        <a:rPr lang="zh-CN" sz="2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意为</a:t>
                      </a:r>
                      <a:r>
                        <a:rPr lang="en-US" sz="2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zh-CN" sz="2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请</a:t>
                      </a:r>
                      <a:r>
                        <a:rPr lang="en-US" sz="2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”</a:t>
                      </a:r>
                      <a:r>
                        <a:rPr lang="zh-CN" sz="2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，在句子中既可以放在句首，也可以放在句末。</a:t>
                      </a:r>
                      <a:r>
                        <a:rPr lang="en-US" sz="2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please</a:t>
                      </a:r>
                      <a:r>
                        <a:rPr lang="zh-CN" sz="2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放在句末时，与句子前面部分需用逗号隔开</a:t>
                      </a:r>
                      <a:r>
                        <a:rPr lang="en-US" sz="2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;</a:t>
                      </a:r>
                      <a:r>
                        <a:rPr lang="zh-CN" sz="2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放在句首时，则不需要加逗号。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58932" marR="58932" marT="0" marB="0" anchor="ctr">
                    <a:lnL w="12700" cap="flat" cmpd="sng" algn="ctr">
                      <a:solidFill>
                        <a:srgbClr val="CC33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33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33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33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C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0735476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095366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格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05037050"/>
              </p:ext>
            </p:extLst>
          </p:nvPr>
        </p:nvGraphicFramePr>
        <p:xfrm>
          <a:off x="334566" y="1340768"/>
          <a:ext cx="11521280" cy="3759454"/>
        </p:xfrm>
        <a:graphic>
          <a:graphicData uri="http://schemas.openxmlformats.org/drawingml/2006/table">
            <a:tbl>
              <a:tblPr firstRow="1" firstCol="1" bandRow="1"/>
              <a:tblGrid>
                <a:gridCol w="659017">
                  <a:extLst>
                    <a:ext uri="{9D8B030D-6E8A-4147-A177-3AD203B41FA5}">
                      <a16:colId xmlns:a16="http://schemas.microsoft.com/office/drawing/2014/main" val="1905378951"/>
                    </a:ext>
                  </a:extLst>
                </a:gridCol>
                <a:gridCol w="10862263">
                  <a:extLst>
                    <a:ext uri="{9D8B030D-6E8A-4147-A177-3AD203B41FA5}">
                      <a16:colId xmlns:a16="http://schemas.microsoft.com/office/drawing/2014/main" val="1959101574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77075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必</a:t>
                      </a:r>
                      <a:endParaRPr lang="zh-CN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77075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学</a:t>
                      </a:r>
                      <a:endParaRPr lang="zh-CN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77075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知</a:t>
                      </a:r>
                      <a:endParaRPr lang="zh-CN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77075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识</a:t>
                      </a:r>
                      <a:endParaRPr lang="zh-CN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CC33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33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33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656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BED8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77075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1. clean 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与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clean up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的辨析：</a:t>
                      </a:r>
                      <a:endParaRPr lang="zh-CN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77075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clean 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意为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使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……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干净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”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，强调打扫的过程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;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同时还有形容词词性，意为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干净的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”;clean up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则强调打扫干净。</a:t>
                      </a:r>
                      <a:endParaRPr lang="zh-CN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77075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2. “Well done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！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”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的用法：</a:t>
                      </a:r>
                      <a:endParaRPr lang="zh-CN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77075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“Well done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！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”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是一个固定句型，意为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做得好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”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，通常用于表达对别人的夸奖、赞美。</a:t>
                      </a:r>
                      <a:endParaRPr lang="zh-CN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CC33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33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33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656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C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3066601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065506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980066"/>
            <a:ext cx="11485848" cy="6568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一、 听录音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根据所听内容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给下列图片排序并涂上颜色。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BS01.eps" descr="id:2147494028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34566" y="1340768"/>
            <a:ext cx="11145520" cy="638175"/>
          </a:xfrm>
          <a:prstGeom prst="rect">
            <a:avLst/>
          </a:prstGeom>
        </p:spPr>
      </p:pic>
      <p:pic>
        <p:nvPicPr>
          <p:cNvPr id="4" name="tb39.jpg" descr="id:2147494035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78582" y="2852936"/>
            <a:ext cx="11233248" cy="1530853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118542" y="4509120"/>
            <a:ext cx="190148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ED028C"/>
                </a:solidFill>
                <a:ea typeface="楷体" panose="02010609060101010101" pitchFamily="49" charset="-122"/>
              </a:rPr>
              <a:t>a blue desk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2350790" y="4509120"/>
            <a:ext cx="231666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ED028C"/>
                </a:solidFill>
                <a:ea typeface="楷体" panose="02010609060101010101" pitchFamily="49" charset="-122"/>
              </a:rPr>
              <a:t>a yellow chair</a:t>
            </a: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4871070" y="4489956"/>
            <a:ext cx="229415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ED028C"/>
                </a:solidFill>
                <a:ea typeface="楷体" panose="02010609060101010101" pitchFamily="49" charset="-122"/>
              </a:rPr>
              <a:t>a brown table</a:t>
            </a:r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7535366" y="4509120"/>
            <a:ext cx="177317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ED028C"/>
                </a:solidFill>
                <a:ea typeface="楷体" panose="02010609060101010101" pitchFamily="49" charset="-122"/>
              </a:rPr>
              <a:t>a red door</a:t>
            </a:r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9551565" y="4437112"/>
            <a:ext cx="259231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ED028C"/>
                </a:solidFill>
                <a:ea typeface="楷体" panose="02010609060101010101" pitchFamily="49" charset="-122"/>
              </a:rPr>
              <a:t>a green window</a:t>
            </a:r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262558" y="5210036"/>
            <a:ext cx="216758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ea typeface="楷体" panose="02010609060101010101" pitchFamily="49" charset="-122"/>
              </a:rPr>
              <a:t>3</a:t>
            </a:r>
            <a:r>
              <a:rPr lang="zh-CN" altLang="zh-CN">
                <a:cs typeface="Times New Roman" panose="02020603050405020304" pitchFamily="18" charset="0"/>
              </a:rPr>
              <a:t>（</a:t>
            </a:r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涂棕色</a:t>
            </a:r>
            <a:r>
              <a:rPr lang="zh-CN" altLang="zh-CN">
                <a:cs typeface="Times New Roman" panose="02020603050405020304" pitchFamily="18" charset="0"/>
              </a:rPr>
              <a:t>）</a:t>
            </a:r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2566814" y="5210036"/>
            <a:ext cx="216758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ea typeface="楷体" panose="02010609060101010101" pitchFamily="49" charset="-122"/>
              </a:rPr>
              <a:t>2</a:t>
            </a:r>
            <a:r>
              <a:rPr lang="zh-CN" altLang="zh-CN">
                <a:cs typeface="Times New Roman" panose="02020603050405020304" pitchFamily="18" charset="0"/>
              </a:rPr>
              <a:t>（</a:t>
            </a:r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涂黄色</a:t>
            </a:r>
            <a:r>
              <a:rPr lang="zh-CN" altLang="zh-CN">
                <a:cs typeface="Times New Roman" panose="02020603050405020304" pitchFamily="18" charset="0"/>
              </a:rPr>
              <a:t>）</a:t>
            </a:r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5007745" y="5210036"/>
            <a:ext cx="216758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ea typeface="楷体" panose="02010609060101010101" pitchFamily="49" charset="-122"/>
              </a:rPr>
              <a:t>1</a:t>
            </a:r>
            <a:r>
              <a:rPr lang="zh-CN" altLang="zh-CN">
                <a:cs typeface="Times New Roman" panose="02020603050405020304" pitchFamily="18" charset="0"/>
              </a:rPr>
              <a:t>（</a:t>
            </a:r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涂蓝色</a:t>
            </a:r>
            <a:r>
              <a:rPr lang="zh-CN" altLang="zh-CN">
                <a:cs typeface="Times New Roman" panose="02020603050405020304" pitchFamily="18" charset="0"/>
              </a:rPr>
              <a:t>）</a:t>
            </a:r>
            <a:endParaRPr lang="zh-CN" altLang="en-US"/>
          </a:p>
        </p:txBody>
      </p:sp>
      <p:sp>
        <p:nvSpPr>
          <p:cNvPr id="13" name="矩形 12"/>
          <p:cNvSpPr/>
          <p:nvPr/>
        </p:nvSpPr>
        <p:spPr>
          <a:xfrm>
            <a:off x="7463358" y="5157192"/>
            <a:ext cx="216758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ea typeface="楷体" panose="02010609060101010101" pitchFamily="49" charset="-122"/>
              </a:rPr>
              <a:t>5</a:t>
            </a:r>
            <a:r>
              <a:rPr lang="zh-CN" altLang="zh-CN">
                <a:cs typeface="Times New Roman" panose="02020603050405020304" pitchFamily="18" charset="0"/>
              </a:rPr>
              <a:t>（</a:t>
            </a:r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涂绿色</a:t>
            </a:r>
            <a:r>
              <a:rPr lang="zh-CN" altLang="zh-CN">
                <a:cs typeface="Times New Roman" panose="02020603050405020304" pitchFamily="18" charset="0"/>
              </a:rPr>
              <a:t>）</a:t>
            </a:r>
            <a:endParaRPr lang="zh-CN" altLang="en-US"/>
          </a:p>
        </p:txBody>
      </p:sp>
      <p:sp>
        <p:nvSpPr>
          <p:cNvPr id="14" name="矩形 13"/>
          <p:cNvSpPr/>
          <p:nvPr/>
        </p:nvSpPr>
        <p:spPr>
          <a:xfrm>
            <a:off x="9904289" y="5157192"/>
            <a:ext cx="216758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ea typeface="楷体" panose="02010609060101010101" pitchFamily="49" charset="-122"/>
              </a:rPr>
              <a:t>4</a:t>
            </a:r>
            <a:r>
              <a:rPr lang="zh-CN" altLang="zh-CN">
                <a:cs typeface="Times New Roman" panose="02020603050405020304" pitchFamily="18" charset="0"/>
              </a:rPr>
              <a:t>（</a:t>
            </a:r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涂红色</a:t>
            </a:r>
            <a:r>
              <a:rPr lang="zh-CN" altLang="zh-CN">
                <a:cs typeface="Times New Roman" panose="02020603050405020304" pitchFamily="18" charset="0"/>
              </a:rPr>
              <a:t>）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121751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548680"/>
            <a:ext cx="11485848" cy="6568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二、 描一描下列单词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并与相对应的图片连线。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6574" y="1287344"/>
            <a:ext cx="11272609" cy="3241023"/>
          </a:xfrm>
          <a:prstGeom prst="rect">
            <a:avLst/>
          </a:prstGeom>
        </p:spPr>
      </p:pic>
      <p:cxnSp>
        <p:nvCxnSpPr>
          <p:cNvPr id="5" name="直接连接符 4"/>
          <p:cNvCxnSpPr/>
          <p:nvPr/>
        </p:nvCxnSpPr>
        <p:spPr>
          <a:xfrm>
            <a:off x="1846734" y="2080095"/>
            <a:ext cx="4104456" cy="1008112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连接符 5"/>
          <p:cNvCxnSpPr/>
          <p:nvPr/>
        </p:nvCxnSpPr>
        <p:spPr>
          <a:xfrm>
            <a:off x="3934966" y="2080095"/>
            <a:ext cx="4032448" cy="936104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7"/>
          <p:cNvCxnSpPr/>
          <p:nvPr/>
        </p:nvCxnSpPr>
        <p:spPr>
          <a:xfrm flipV="1">
            <a:off x="1846734" y="2080095"/>
            <a:ext cx="4608512" cy="936104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/>
        </p:nvCxnSpPr>
        <p:spPr>
          <a:xfrm flipV="1">
            <a:off x="4871070" y="2080095"/>
            <a:ext cx="3888432" cy="108012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/>
        </p:nvCxnSpPr>
        <p:spPr>
          <a:xfrm flipV="1">
            <a:off x="9191550" y="2080095"/>
            <a:ext cx="1944216" cy="1008112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内容占位符 1"/>
          <p:cNvSpPr txBox="1">
            <a:spLocks/>
          </p:cNvSpPr>
          <p:nvPr/>
        </p:nvSpPr>
        <p:spPr bwMode="auto">
          <a:xfrm>
            <a:off x="360854" y="4278575"/>
            <a:ext cx="11485848" cy="22467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00000"/>
              </a:lnSpc>
              <a:spcAft>
                <a:spcPts val="0"/>
              </a:spcAft>
            </a:pPr>
            <a:r>
              <a:rPr lang="en-US" altLang="zh-CN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 err="1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.</a:t>
            </a:r>
            <a:r>
              <a:rPr lang="en-US" altLang="zh-CN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chair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意为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椅子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，与图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对应。</a:t>
            </a:r>
            <a:endParaRPr lang="zh-CN" altLang="zh-CN" sz="1050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00000"/>
              </a:lnSpc>
              <a:spcAft>
                <a:spcPts val="0"/>
              </a:spcAft>
            </a:pPr>
            <a:r>
              <a:rPr lang="en-US" altLang="zh-CN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 err="1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.</a:t>
            </a:r>
            <a:r>
              <a:rPr lang="en-US" altLang="zh-CN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desk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意为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书桌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，与图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D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对应。</a:t>
            </a:r>
            <a:endParaRPr lang="zh-CN" altLang="zh-CN" sz="1050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00000"/>
              </a:lnSpc>
              <a:spcAft>
                <a:spcPts val="0"/>
              </a:spcAft>
            </a:pPr>
            <a:r>
              <a:rPr lang="en-US" altLang="zh-CN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 err="1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.</a:t>
            </a:r>
            <a:r>
              <a:rPr lang="en-US" altLang="zh-CN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window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意为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窗户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，与图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对应。</a:t>
            </a:r>
            <a:endParaRPr lang="zh-CN" altLang="zh-CN" sz="1050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00000"/>
              </a:lnSpc>
              <a:spcAft>
                <a:spcPts val="0"/>
              </a:spcAft>
            </a:pPr>
            <a:r>
              <a:rPr lang="en-US" altLang="zh-CN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en-US" altLang="zh-CN" b="1" dirty="0" err="1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.</a:t>
            </a:r>
            <a:r>
              <a:rPr lang="en-US" altLang="zh-CN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table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意为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桌子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，与图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对应。</a:t>
            </a:r>
            <a:endParaRPr lang="zh-CN" altLang="zh-CN" sz="1050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00000"/>
              </a:lnSpc>
              <a:spcAft>
                <a:spcPts val="0"/>
              </a:spcAft>
            </a:pPr>
            <a:r>
              <a:rPr lang="en-US" altLang="zh-CN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</a:t>
            </a:r>
            <a:r>
              <a:rPr lang="en-US" altLang="zh-CN" b="1" dirty="0" err="1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.</a:t>
            </a:r>
            <a:r>
              <a:rPr lang="en-US" altLang="zh-CN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door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意为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门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，与图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E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对应。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93207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2398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三、 火眼金睛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找不同。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clean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B. like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C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table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chair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B. apple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	C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desk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982638" y="1502036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/>
              <a:t>C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550590" y="1971997"/>
            <a:ext cx="11269824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clean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打扫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like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喜欢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都是动词；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table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桌子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是名词，属于不同类。故选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982638" y="3429000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B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内容占位符 2"/>
          <p:cNvSpPr txBox="1">
            <a:spLocks/>
          </p:cNvSpPr>
          <p:nvPr/>
        </p:nvSpPr>
        <p:spPr bwMode="auto">
          <a:xfrm>
            <a:off x="514014" y="3933056"/>
            <a:ext cx="11269824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chair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椅子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desk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书桌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都是家具类名词；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apple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苹果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是水果类名词，属于不同类。故选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718504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6166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door	B. window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	C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dog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school	B. read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	C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write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sing	B. we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	C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dance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982638" y="889556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C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内容占位符 3"/>
          <p:cNvSpPr txBox="1">
            <a:spLocks/>
          </p:cNvSpPr>
          <p:nvPr/>
        </p:nvSpPr>
        <p:spPr bwMode="auto">
          <a:xfrm>
            <a:off x="514014" y="1268760"/>
            <a:ext cx="11269824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door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门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window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窗户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都是物品类名词；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dog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狗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是动物类名词，属于不同类。故选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982638" y="2780928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A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内容占位符 4"/>
          <p:cNvSpPr txBox="1">
            <a:spLocks/>
          </p:cNvSpPr>
          <p:nvPr/>
        </p:nvSpPr>
        <p:spPr bwMode="auto">
          <a:xfrm>
            <a:off x="514014" y="3268141"/>
            <a:ext cx="11269824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read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读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write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写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都是动词；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school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学校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是名词，属于不同类。故选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982638" y="4725144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/>
              <a:t>B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内容占位符 5"/>
          <p:cNvSpPr txBox="1">
            <a:spLocks/>
          </p:cNvSpPr>
          <p:nvPr/>
        </p:nvSpPr>
        <p:spPr bwMode="auto">
          <a:xfrm>
            <a:off x="586022" y="5140349"/>
            <a:ext cx="11341832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sing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唱歌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dance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跳舞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都是动词；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we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我们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是人称代词，属于不同类。故选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504030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2398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四、 判断下列句子或对话与图片内容是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否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F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一致。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—Well done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！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10690" hangingPunct="0">
              <a:spcAft>
                <a:spcPts val="0"/>
              </a:spcAft>
              <a:tabLst>
                <a:tab pos="477075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—Phew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！　　　　　　　　　　　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—Let’s clean up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！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10690" hangingPunct="0">
              <a:spcAft>
                <a:spcPts val="0"/>
              </a:spcAft>
              <a:tabLst>
                <a:tab pos="477075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—OK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！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gh139.jpg" descr="id:2147494124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5231111" y="1484784"/>
            <a:ext cx="1656183" cy="1182839"/>
          </a:xfrm>
          <a:prstGeom prst="rect">
            <a:avLst/>
          </a:prstGeom>
        </p:spPr>
      </p:pic>
      <p:pic>
        <p:nvPicPr>
          <p:cNvPr id="4" name="gh140.jpg" descr="id:2147494131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231111" y="2852936"/>
            <a:ext cx="1720594" cy="1228841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982638" y="1484784"/>
            <a:ext cx="40427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F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内容占位符 6"/>
          <p:cNvSpPr txBox="1">
            <a:spLocks/>
          </p:cNvSpPr>
          <p:nvPr/>
        </p:nvSpPr>
        <p:spPr bwMode="auto">
          <a:xfrm>
            <a:off x="442006" y="3991704"/>
            <a:ext cx="11269824" cy="2677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altLang="zh-CN" b="1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“Well done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！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意为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做得好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，图片表示屋子很乱，与对话不一致。故填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F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 b="1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clean up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意为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清扫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，图片表示屋子很干净，不需要清扫，与对话不一致。故填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F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982638" y="2780928"/>
            <a:ext cx="40427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F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6491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9525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390</TotalTime>
  <Words>1088</Words>
  <Application>Microsoft Office PowerPoint</Application>
  <PresentationFormat>自定义</PresentationFormat>
  <Paragraphs>139</Paragraphs>
  <Slides>15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15</vt:i4>
      </vt:variant>
    </vt:vector>
  </HeadingPairs>
  <TitlesOfParts>
    <vt:vector size="23" baseType="lpstr">
      <vt:lpstr>黑体</vt:lpstr>
      <vt:lpstr>楷体</vt:lpstr>
      <vt:lpstr>隶书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Microsoft</cp:lastModifiedBy>
  <cp:revision>347</cp:revision>
  <dcterms:created xsi:type="dcterms:W3CDTF">2020-11-06T05:24:00Z</dcterms:created>
  <dcterms:modified xsi:type="dcterms:W3CDTF">2025-06-07T06:52:39Z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